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284D-7FFD-4C26-AE09-B01BEA29FDE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8FD66-4AB6-4ABF-B329-D4A302ED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8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2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7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3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6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5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9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D66-4AB6-4ABF-B329-D4A302ED53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4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7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0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1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0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0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0CA-6EF6-4777-B12D-6601156539E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550E-CDB7-4F60-9278-E133364D9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6.jpe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Creative </a:t>
            </a:r>
            <a:r>
              <a:rPr lang="en-GB" dirty="0" err="1" smtClean="0"/>
              <a:t>iMedia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Cambridge Nationals Level 1 &amp; 2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106" y="3172991"/>
            <a:ext cx="7791450" cy="22641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Mr Hanson – Subject Leader of Computing &amp; IT</a:t>
            </a:r>
          </a:p>
          <a:p>
            <a:pPr marL="0" indent="0" algn="ctr">
              <a:buNone/>
            </a:pPr>
            <a:r>
              <a:rPr lang="en-GB" dirty="0" smtClean="0"/>
              <a:t>i.hanson@st-nicholas.cheshire.sch.uk</a:t>
            </a:r>
            <a:endParaRPr lang="en-GB" dirty="0"/>
          </a:p>
        </p:txBody>
      </p:sp>
      <p:pic>
        <p:nvPicPr>
          <p:cNvPr id="9218" name="Picture 2" descr="File:Noun Project question mark icon 1101884 cc.svg - Outreach Wi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55574"/>
            <a:ext cx="2309813" cy="2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79">
        <p:fade/>
      </p:transition>
    </mc:Choice>
    <mc:Fallback xmlns="">
      <p:transition spd="med" advTm="12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</a:t>
            </a:r>
            <a:r>
              <a:rPr lang="en-GB" dirty="0" err="1" smtClean="0"/>
              <a:t>iMedia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Digital Media is a key part of many areas of our everyday </a:t>
            </a:r>
            <a:r>
              <a:rPr lang="en-GB" sz="3200" dirty="0" smtClean="0"/>
              <a:t>lives.</a:t>
            </a:r>
          </a:p>
          <a:p>
            <a:r>
              <a:rPr lang="en-GB" sz="3200" dirty="0" smtClean="0"/>
              <a:t>Production </a:t>
            </a:r>
            <a:r>
              <a:rPr lang="en-GB" sz="3200" dirty="0"/>
              <a:t>of digital media products is a requirement of almost every </a:t>
            </a:r>
            <a:r>
              <a:rPr lang="en-GB" sz="3200" dirty="0" smtClean="0"/>
              <a:t>business.</a:t>
            </a:r>
            <a:endParaRPr lang="en-GB" sz="3200" dirty="0"/>
          </a:p>
          <a:p>
            <a:r>
              <a:rPr lang="en-GB" sz="3200" dirty="0"/>
              <a:t>This qualification will help students develop specific and transferable </a:t>
            </a:r>
            <a:r>
              <a:rPr lang="en-GB" sz="3200" dirty="0" smtClean="0"/>
              <a:t>skills.</a:t>
            </a:r>
          </a:p>
          <a:p>
            <a:r>
              <a:rPr lang="en-GB" sz="3200" dirty="0" smtClean="0"/>
              <a:t>This qualification has a hands-on, practical approach.</a:t>
            </a:r>
            <a:endParaRPr lang="en-GB" sz="3200" dirty="0"/>
          </a:p>
        </p:txBody>
      </p:sp>
      <p:pic>
        <p:nvPicPr>
          <p:cNvPr id="4100" name="Picture 4" descr="VIT113836_OCR_CN_Creative-iMedia_Hubspot-Landing_1500x400px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10243"/>
          <a:stretch/>
        </p:blipFill>
        <p:spPr bwMode="auto">
          <a:xfrm>
            <a:off x="2943046" y="5356068"/>
            <a:ext cx="6511506" cy="15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5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847">
        <p:fade/>
      </p:transition>
    </mc:Choice>
    <mc:Fallback xmlns="">
      <p:transition spd="med" advTm="34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016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4 units of work:</a:t>
            </a:r>
          </a:p>
          <a:p>
            <a:r>
              <a:rPr lang="en-GB" sz="2400" b="1" dirty="0" smtClean="0"/>
              <a:t>Year 1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Pre-production skills</a:t>
            </a:r>
          </a:p>
          <a:p>
            <a:pPr marL="457200" lvl="1" indent="0">
              <a:buNone/>
            </a:pPr>
            <a:r>
              <a:rPr lang="en-GB" sz="2000" dirty="0" smtClean="0"/>
              <a:t>examined – 25%</a:t>
            </a:r>
          </a:p>
          <a:p>
            <a:r>
              <a:rPr lang="en-GB" sz="2400" dirty="0" smtClean="0"/>
              <a:t>Creating digital graphics</a:t>
            </a:r>
          </a:p>
          <a:p>
            <a:pPr marL="457200" lvl="1" indent="0">
              <a:buNone/>
            </a:pPr>
            <a:r>
              <a:rPr lang="en-GB" sz="2000" dirty="0" smtClean="0"/>
              <a:t>coursework – 25 %</a:t>
            </a:r>
          </a:p>
          <a:p>
            <a:pPr marL="0" indent="0">
              <a:buNone/>
            </a:pPr>
            <a:r>
              <a:rPr lang="en-GB" sz="2400" b="1" dirty="0" smtClean="0"/>
              <a:t>Year 2</a:t>
            </a:r>
          </a:p>
          <a:p>
            <a:r>
              <a:rPr lang="en-GB" sz="2400" dirty="0" smtClean="0"/>
              <a:t>Creating a multipage website</a:t>
            </a:r>
          </a:p>
          <a:p>
            <a:pPr marL="457200" lvl="1" indent="0">
              <a:buNone/>
            </a:pPr>
            <a:r>
              <a:rPr lang="en-GB" sz="2000" dirty="0" smtClean="0"/>
              <a:t>coursework – 25%</a:t>
            </a:r>
          </a:p>
          <a:p>
            <a:r>
              <a:rPr lang="en-GB" sz="2400" dirty="0" smtClean="0"/>
              <a:t>Creating a digital sound sequence</a:t>
            </a:r>
          </a:p>
          <a:p>
            <a:pPr marL="457200" lvl="1" indent="0">
              <a:buNone/>
            </a:pPr>
            <a:r>
              <a:rPr lang="en-GB" sz="2000" dirty="0" smtClean="0"/>
              <a:t>coursework – 25%</a:t>
            </a:r>
            <a:endParaRPr lang="en-GB" sz="2000" dirty="0"/>
          </a:p>
        </p:txBody>
      </p:sp>
      <p:pic>
        <p:nvPicPr>
          <p:cNvPr id="3074" name="Picture 2" descr="A coursework is an essential form of an academic paper that is done by a  student as a part of his studies. No ma… | Online tests, Student learning,  Learning pro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91" y="1690688"/>
            <a:ext cx="4289065" cy="42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26">
        <p:fade/>
      </p:transition>
    </mc:Choice>
    <mc:Fallback xmlns="">
      <p:transition spd="med" advTm="25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 production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2275" cy="4351338"/>
          </a:xfrm>
        </p:spPr>
        <p:txBody>
          <a:bodyPr/>
          <a:lstStyle/>
          <a:p>
            <a:r>
              <a:rPr lang="en-GB" dirty="0" smtClean="0"/>
              <a:t>Underpins </a:t>
            </a:r>
            <a:r>
              <a:rPr lang="en-GB" dirty="0"/>
              <a:t>the other learning in this </a:t>
            </a:r>
            <a:r>
              <a:rPr lang="en-GB" dirty="0" smtClean="0"/>
              <a:t>qualification.</a:t>
            </a:r>
          </a:p>
          <a:p>
            <a:r>
              <a:rPr lang="en-GB" dirty="0" smtClean="0"/>
              <a:t>Students learn how </a:t>
            </a:r>
            <a:r>
              <a:rPr lang="en-GB" dirty="0"/>
              <a:t>to </a:t>
            </a:r>
            <a:r>
              <a:rPr lang="en-GB" dirty="0" smtClean="0"/>
              <a:t>understand </a:t>
            </a:r>
            <a:r>
              <a:rPr lang="en-GB" dirty="0"/>
              <a:t>client requirements and </a:t>
            </a:r>
            <a:r>
              <a:rPr lang="en-GB" dirty="0" smtClean="0"/>
              <a:t>project briefs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Students </a:t>
            </a:r>
            <a:r>
              <a:rPr lang="en-GB" dirty="0"/>
              <a:t>use this knowledge </a:t>
            </a:r>
            <a:r>
              <a:rPr lang="en-GB" dirty="0" smtClean="0"/>
              <a:t>when </a:t>
            </a:r>
            <a:r>
              <a:rPr lang="en-GB" dirty="0"/>
              <a:t>they develop their own media </a:t>
            </a:r>
            <a:r>
              <a:rPr lang="en-GB" dirty="0" smtClean="0"/>
              <a:t>products.</a:t>
            </a:r>
          </a:p>
          <a:p>
            <a:r>
              <a:rPr lang="en-GB" dirty="0" smtClean="0"/>
              <a:t>Develops transferable </a:t>
            </a:r>
            <a:r>
              <a:rPr lang="en-GB" dirty="0"/>
              <a:t>skills such as project </a:t>
            </a:r>
            <a:r>
              <a:rPr lang="en-GB" dirty="0" smtClean="0"/>
              <a:t>planning.</a:t>
            </a:r>
            <a:endParaRPr lang="en-GB" dirty="0"/>
          </a:p>
        </p:txBody>
      </p:sp>
      <p:pic>
        <p:nvPicPr>
          <p:cNvPr id="2054" name="Picture 6" descr="What is Sprint Planning? | Lucidchart Blo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4260" r="23173"/>
          <a:stretch/>
        </p:blipFill>
        <p:spPr bwMode="auto">
          <a:xfrm>
            <a:off x="7470475" y="1984075"/>
            <a:ext cx="4364966" cy="36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50">
        <p:fade/>
      </p:transition>
    </mc:Choice>
    <mc:Fallback xmlns="">
      <p:transition spd="med" advTm="28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Creating digital 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5128" cy="4351338"/>
          </a:xfrm>
        </p:spPr>
        <p:txBody>
          <a:bodyPr/>
          <a:lstStyle/>
          <a:p>
            <a:r>
              <a:rPr lang="en-GB" dirty="0" smtClean="0"/>
              <a:t>Graphics are a key part of most products.</a:t>
            </a:r>
          </a:p>
          <a:p>
            <a:r>
              <a:rPr lang="en-GB" dirty="0" smtClean="0"/>
              <a:t>The work completed in this unit supports the other units completed.</a:t>
            </a:r>
          </a:p>
          <a:p>
            <a:r>
              <a:rPr lang="en-GB" dirty="0" smtClean="0"/>
              <a:t>Students will learn the basics of digital graphics editing.</a:t>
            </a:r>
          </a:p>
          <a:p>
            <a:r>
              <a:rPr lang="en-GB" dirty="0" smtClean="0"/>
              <a:t>Skills will be developed in the use of Adobe Photoshop.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446" y="732240"/>
            <a:ext cx="2236022" cy="2186770"/>
          </a:xfrm>
          <a:prstGeom prst="rect">
            <a:avLst/>
          </a:prstGeom>
        </p:spPr>
      </p:pic>
      <p:pic>
        <p:nvPicPr>
          <p:cNvPr id="1028" name="Picture 4" descr="Getting Around Photoshop C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11" y="3387600"/>
            <a:ext cx="5210355" cy="29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57">
        <p:fade/>
      </p:transition>
    </mc:Choice>
    <mc:Fallback xmlns="">
      <p:transition spd="med" advTm="35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multipage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8208" cy="4351338"/>
          </a:xfrm>
        </p:spPr>
        <p:txBody>
          <a:bodyPr/>
          <a:lstStyle/>
          <a:p>
            <a:r>
              <a:rPr lang="en-GB" dirty="0"/>
              <a:t>This unit enables students to understand the basics of creating multipage </a:t>
            </a:r>
            <a:r>
              <a:rPr lang="en-GB" dirty="0" smtClean="0"/>
              <a:t>websites.</a:t>
            </a:r>
          </a:p>
          <a:p>
            <a:r>
              <a:rPr lang="en-GB" dirty="0" smtClean="0"/>
              <a:t>Students </a:t>
            </a:r>
            <a:r>
              <a:rPr lang="en-GB" dirty="0"/>
              <a:t>will use their creativity to combine components to create a </a:t>
            </a:r>
            <a:r>
              <a:rPr lang="en-GB" dirty="0" smtClean="0"/>
              <a:t>pleasing website.</a:t>
            </a:r>
          </a:p>
          <a:p>
            <a:r>
              <a:rPr lang="en-GB" dirty="0" smtClean="0"/>
              <a:t>Skills will be developed in the use of Adobe Dreamweaver.</a:t>
            </a:r>
            <a:endParaRPr lang="en-GB" dirty="0"/>
          </a:p>
        </p:txBody>
      </p:sp>
      <p:pic>
        <p:nvPicPr>
          <p:cNvPr id="6148" name="Picture 4" descr="Fast, flexible coding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4" y="2969507"/>
            <a:ext cx="4716792" cy="35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dobe Dreamweaver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49" y="603998"/>
            <a:ext cx="2184041" cy="21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0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161">
        <p:fade/>
      </p:transition>
    </mc:Choice>
    <mc:Fallback xmlns="">
      <p:transition spd="med" advTm="25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digital sound sequence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6449" cy="4351338"/>
          </a:xfrm>
        </p:spPr>
        <p:txBody>
          <a:bodyPr/>
          <a:lstStyle/>
          <a:p>
            <a:r>
              <a:rPr lang="en-GB" dirty="0"/>
              <a:t>Digital audio is used to enhance and inform digital </a:t>
            </a:r>
            <a:r>
              <a:rPr lang="en-GB" dirty="0" smtClean="0"/>
              <a:t>content.</a:t>
            </a:r>
          </a:p>
          <a:p>
            <a:r>
              <a:rPr lang="en-GB" dirty="0" smtClean="0"/>
              <a:t>Students </a:t>
            </a:r>
            <a:r>
              <a:rPr lang="en-GB" dirty="0"/>
              <a:t>will explore uses of audio </a:t>
            </a:r>
            <a:r>
              <a:rPr lang="en-GB" dirty="0" smtClean="0"/>
              <a:t>products.</a:t>
            </a:r>
          </a:p>
          <a:p>
            <a:r>
              <a:rPr lang="en-GB" dirty="0" smtClean="0"/>
              <a:t>They will </a:t>
            </a:r>
            <a:r>
              <a:rPr lang="en-GB" dirty="0"/>
              <a:t>plan and produce a </a:t>
            </a:r>
            <a:r>
              <a:rPr lang="en-GB" dirty="0" smtClean="0"/>
              <a:t>digital sound sequence.</a:t>
            </a:r>
          </a:p>
          <a:p>
            <a:r>
              <a:rPr lang="en-GB" dirty="0" smtClean="0"/>
              <a:t>Skills will be developed in the use of Adobe Audition.</a:t>
            </a:r>
          </a:p>
          <a:p>
            <a:endParaRPr lang="en-GB" dirty="0"/>
          </a:p>
        </p:txBody>
      </p:sp>
      <p:pic>
        <p:nvPicPr>
          <p:cNvPr id="7170" name="Picture 2" descr="Sound effects library - Free sound effects | Adobe Audi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/>
          <a:stretch/>
        </p:blipFill>
        <p:spPr bwMode="auto">
          <a:xfrm>
            <a:off x="7228935" y="3176059"/>
            <a:ext cx="4556185" cy="34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obe Audition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51" y="753941"/>
            <a:ext cx="2194574" cy="21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1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250">
        <p:fade/>
      </p:transition>
    </mc:Choice>
    <mc:Fallback xmlns="">
      <p:transition spd="med" advTm="27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621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Cambridge Nationals provide a strong base for progression to Further Education:</a:t>
            </a:r>
          </a:p>
          <a:p>
            <a:r>
              <a:rPr lang="en-GB" dirty="0" smtClean="0"/>
              <a:t>A Levels</a:t>
            </a:r>
          </a:p>
          <a:p>
            <a:r>
              <a:rPr lang="en-GB" dirty="0" smtClean="0"/>
              <a:t>Level 3 Technical qualification</a:t>
            </a:r>
          </a:p>
          <a:p>
            <a:r>
              <a:rPr lang="en-GB" dirty="0" smtClean="0"/>
              <a:t>Apprenticeships.</a:t>
            </a:r>
          </a:p>
          <a:p>
            <a:endParaRPr lang="en-GB" dirty="0"/>
          </a:p>
        </p:txBody>
      </p:sp>
      <p:pic>
        <p:nvPicPr>
          <p:cNvPr id="8194" name="Picture 2" descr="Options Post 16 Videos – www.stayinlearning.org.uk – Opps in Bu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48" y="2274707"/>
            <a:ext cx="3296752" cy="25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98">
        <p:fade/>
      </p:transition>
    </mc:Choice>
    <mc:Fallback xmlns="">
      <p:transition spd="med" advTm="14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Cambridge National?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Vocational </a:t>
            </a:r>
            <a:r>
              <a:rPr lang="en-GB" dirty="0"/>
              <a:t>qualifications </a:t>
            </a:r>
            <a:r>
              <a:rPr lang="en-GB" dirty="0" smtClean="0"/>
              <a:t>for </a:t>
            </a:r>
            <a:r>
              <a:rPr lang="en-GB" dirty="0"/>
              <a:t>students aged 14–16.</a:t>
            </a:r>
          </a:p>
          <a:p>
            <a:r>
              <a:rPr lang="en-GB" dirty="0"/>
              <a:t>They are </a:t>
            </a:r>
            <a:r>
              <a:rPr lang="en-GB" dirty="0" smtClean="0"/>
              <a:t>just as challenging as a GCSE and are used in the same way as GCSEs to determine progress 8 and attainment 8 scores.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qualifications are recognised by </a:t>
            </a:r>
            <a:r>
              <a:rPr lang="en-GB" dirty="0" smtClean="0"/>
              <a:t>all </a:t>
            </a:r>
            <a:r>
              <a:rPr lang="en-GB" dirty="0"/>
              <a:t>16–19 providers </a:t>
            </a:r>
            <a:r>
              <a:rPr lang="en-GB" dirty="0" smtClean="0"/>
              <a:t>for progression to further study or work.</a:t>
            </a:r>
          </a:p>
          <a:p>
            <a:r>
              <a:rPr lang="en-GB" dirty="0" smtClean="0"/>
              <a:t>The qualifications are graded as Distinction*, Distinction, Merit and Pass and are equivalent grades to GCSEs at grade 9 to 1.</a:t>
            </a:r>
            <a:endParaRPr lang="en-GB" dirty="0"/>
          </a:p>
        </p:txBody>
      </p:sp>
      <p:pic>
        <p:nvPicPr>
          <p:cNvPr id="4" name="Picture 2" descr="Use of IT Skills -Grading Criteria for OCR Cambridge Nationals in IT -  Bronze, Silver &amp; Gold format | Teaching Resourc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4094" r="27778" b="10632"/>
          <a:stretch/>
        </p:blipFill>
        <p:spPr bwMode="auto">
          <a:xfrm>
            <a:off x="10002202" y="0"/>
            <a:ext cx="166071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7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37">
        <p:fade/>
      </p:transition>
    </mc:Choice>
    <mc:Fallback xmlns="">
      <p:transition spd="med" advTm="46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4|8.3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8.5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7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3.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7|12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121</TotalTime>
  <Words>396</Words>
  <Application>Microsoft Office PowerPoint</Application>
  <PresentationFormat>Widescreen</PresentationFormat>
  <Paragraphs>60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Creative iMedia</vt:lpstr>
      <vt:lpstr>Creative iMedia</vt:lpstr>
      <vt:lpstr>Structure of the course</vt:lpstr>
      <vt:lpstr>Pre production skills</vt:lpstr>
      <vt:lpstr>Creating digital graphics</vt:lpstr>
      <vt:lpstr>Creating a multipage website</vt:lpstr>
      <vt:lpstr>Creating a digital sound sequence</vt:lpstr>
      <vt:lpstr>Progression</vt:lpstr>
      <vt:lpstr>What is a Cambridge National?</vt:lpstr>
      <vt:lpstr>Questions</vt:lpstr>
    </vt:vector>
  </TitlesOfParts>
  <Company>Dataspire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iMedia</dc:title>
  <dc:creator>Mr Hanson</dc:creator>
  <cp:lastModifiedBy>Mr Hanson</cp:lastModifiedBy>
  <cp:revision>28</cp:revision>
  <dcterms:created xsi:type="dcterms:W3CDTF">2020-11-12T14:46:33Z</dcterms:created>
  <dcterms:modified xsi:type="dcterms:W3CDTF">2020-11-12T16:51:45Z</dcterms:modified>
</cp:coreProperties>
</file>